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1" r:id="rId4"/>
    <p:sldId id="272" r:id="rId5"/>
    <p:sldId id="273" r:id="rId6"/>
    <p:sldId id="297" r:id="rId7"/>
    <p:sldId id="301" r:id="rId8"/>
    <p:sldId id="324" r:id="rId9"/>
    <p:sldId id="325" r:id="rId10"/>
    <p:sldId id="303" r:id="rId11"/>
    <p:sldId id="304" r:id="rId12"/>
    <p:sldId id="305" r:id="rId13"/>
    <p:sldId id="306" r:id="rId14"/>
    <p:sldId id="307" r:id="rId15"/>
    <p:sldId id="308" r:id="rId16"/>
    <p:sldId id="320" r:id="rId17"/>
    <p:sldId id="310" r:id="rId18"/>
    <p:sldId id="311" r:id="rId19"/>
    <p:sldId id="312" r:id="rId20"/>
    <p:sldId id="313" r:id="rId21"/>
    <p:sldId id="314" r:id="rId22"/>
    <p:sldId id="319" r:id="rId23"/>
    <p:sldId id="315" r:id="rId24"/>
    <p:sldId id="316" r:id="rId25"/>
    <p:sldId id="318" r:id="rId26"/>
    <p:sldId id="322" r:id="rId27"/>
    <p:sldId id="317" r:id="rId28"/>
    <p:sldId id="295" r:id="rId29"/>
    <p:sldId id="321" r:id="rId30"/>
    <p:sldId id="257" r:id="rId31"/>
    <p:sldId id="298" r:id="rId32"/>
    <p:sldId id="299" r:id="rId33"/>
    <p:sldId id="300" r:id="rId34"/>
    <p:sldId id="323" r:id="rId35"/>
    <p:sldId id="288" r:id="rId36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ПС</c:v>
                </c:pt>
                <c:pt idx="1">
                  <c:v>семинары</c:v>
                </c:pt>
                <c:pt idx="2">
                  <c:v>мастер-класс</c:v>
                </c:pt>
                <c:pt idx="3">
                  <c:v>метод день</c:v>
                </c:pt>
                <c:pt idx="4">
                  <c:v>областные</c:v>
                </c:pt>
                <c:pt idx="5">
                  <c:v>городские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  <c:pt idx="5">
                  <c:v>10</c:v>
                </c:pt>
              </c:numCache>
            </c:numRef>
          </c:val>
        </c:ser>
        <c:shape val="cylinder"/>
        <c:axId val="144603008"/>
        <c:axId val="144604544"/>
        <c:axId val="0"/>
      </c:bar3DChart>
      <c:catAx>
        <c:axId val="144603008"/>
        <c:scaling>
          <c:orientation val="minMax"/>
        </c:scaling>
        <c:axPos val="b"/>
        <c:tickLblPos val="nextTo"/>
        <c:crossAx val="144604544"/>
        <c:crosses val="autoZero"/>
        <c:auto val="1"/>
        <c:lblAlgn val="ctr"/>
        <c:lblOffset val="100"/>
      </c:catAx>
      <c:valAx>
        <c:axId val="144604544"/>
        <c:scaling>
          <c:orientation val="minMax"/>
        </c:scaling>
        <c:axPos val="l"/>
        <c:majorGridlines/>
        <c:numFmt formatCode="General" sourceLinked="1"/>
        <c:tickLblPos val="nextTo"/>
        <c:crossAx val="1446030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3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МЕСТО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ГОРОДСКИЕ</c:v>
                </c:pt>
                <c:pt idx="1">
                  <c:v>ОБЛАСТНЫЕ</c:v>
                </c:pt>
                <c:pt idx="2">
                  <c:v>ПЕДАГОГИ</c:v>
                </c:pt>
                <c:pt idx="3">
                  <c:v>ВОСПИТАННИКИ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hape val="cylinder"/>
        <c:axId val="81728640"/>
        <c:axId val="81730176"/>
        <c:axId val="0"/>
      </c:bar3DChart>
      <c:catAx>
        <c:axId val="81728640"/>
        <c:scaling>
          <c:orientation val="minMax"/>
        </c:scaling>
        <c:axPos val="b"/>
        <c:tickLblPos val="nextTo"/>
        <c:crossAx val="81730176"/>
        <c:crosses val="autoZero"/>
        <c:auto val="1"/>
        <c:lblAlgn val="ctr"/>
        <c:lblOffset val="100"/>
      </c:catAx>
      <c:valAx>
        <c:axId val="81730176"/>
        <c:scaling>
          <c:orientation val="minMax"/>
        </c:scaling>
        <c:axPos val="l"/>
        <c:majorGridlines/>
        <c:numFmt formatCode="General" sourceLinked="1"/>
        <c:tickLblPos val="nextTo"/>
        <c:crossAx val="817286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Анализ  методической работы за 2017-2018 учебный год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3714752"/>
            <a:ext cx="6400800" cy="1752600"/>
          </a:xfrm>
        </p:spPr>
        <p:txBody>
          <a:bodyPr>
            <a:normAutofit/>
          </a:bodyPr>
          <a:lstStyle/>
          <a:p>
            <a:r>
              <a:rPr lang="ru-RU" b="1" dirty="0" smtClean="0"/>
              <a:t>ДОУ № 19 как территория опережающего  развития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Сентябрь 2017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57158" y="785794"/>
            <a:ext cx="4040188" cy="639762"/>
          </a:xfrm>
        </p:spPr>
        <p:txBody>
          <a:bodyPr/>
          <a:lstStyle/>
          <a:p>
            <a:r>
              <a:rPr lang="ru-RU" dirty="0" smtClean="0"/>
              <a:t>Неделя экономики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72000" y="1000108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Открытые просмотры «Логопедический </a:t>
            </a:r>
            <a:r>
              <a:rPr lang="ru-RU" dirty="0" err="1" smtClean="0"/>
              <a:t>квест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" name="Picture 3" descr="\\10.0.0.71\для обмена\КОРОБЕЙНИКОВА\Тематические недели\экономика\гномики неделя экономики\SDC107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420724" cy="1815543"/>
          </a:xfrm>
          <a:prstGeom prst="rect">
            <a:avLst/>
          </a:prstGeom>
          <a:noFill/>
        </p:spPr>
      </p:pic>
      <p:pic>
        <p:nvPicPr>
          <p:cNvPr id="11" name="Picture 2" descr="\\10.0.0.71\для обмена\КОРОБЕЙНИКОВА\Тематические недели\экономика\гномики неделя экономики\SDC1074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2551485" cy="1914504"/>
          </a:xfrm>
          <a:prstGeom prst="rect">
            <a:avLst/>
          </a:prstGeom>
          <a:noFill/>
        </p:spPr>
      </p:pic>
      <p:pic>
        <p:nvPicPr>
          <p:cNvPr id="12" name="Picture 4" descr="\\10.0.0.71\для обмена\КОРОБЕЙНИКОВА\Тематические недели\экономика\Отчет землянички\SDC1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572008"/>
            <a:ext cx="2752716" cy="2064537"/>
          </a:xfrm>
          <a:prstGeom prst="rect">
            <a:avLst/>
          </a:prstGeom>
          <a:noFill/>
        </p:spPr>
      </p:pic>
      <p:pic>
        <p:nvPicPr>
          <p:cNvPr id="2050" name="Picture 2" descr="C:\Users\user\Documents\1 моя метод работа\ВОСПИТАТЕЛЬ ГОДА 2018\Воспитатель года Консевич ЕВ\фото 21.12\DSC07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857364"/>
            <a:ext cx="2851884" cy="1895063"/>
          </a:xfrm>
          <a:prstGeom prst="rect">
            <a:avLst/>
          </a:prstGeom>
          <a:noFill/>
        </p:spPr>
      </p:pic>
      <p:pic>
        <p:nvPicPr>
          <p:cNvPr id="2051" name="Picture 3" descr="C:\Users\user\Documents\1 моя метод работа\ВОСПИТАТЕЛЬ ГОДА 2018\Воспитатель года Консевич ЕВ\фото 21.12\DSC079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143380"/>
            <a:ext cx="2959391" cy="196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14290"/>
            <a:ext cx="4040188" cy="6397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Общее  родительское собрание</a:t>
            </a:r>
          </a:p>
          <a:p>
            <a:r>
              <a:rPr lang="ru-RU" dirty="0" smtClean="0"/>
              <a:t>Тема «Проблемы и перспективы развития ДОУ»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214290"/>
            <a:ext cx="4041775" cy="6397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Семинар-тренинг</a:t>
            </a:r>
          </a:p>
          <a:p>
            <a:r>
              <a:rPr lang="ru-RU" dirty="0" smtClean="0"/>
              <a:t>«Привыкаем к детскому саду: проблемы адаптации» (для родителей 1 младших групп)</a:t>
            </a:r>
          </a:p>
          <a:p>
            <a:endParaRPr lang="ru-RU" dirty="0"/>
          </a:p>
        </p:txBody>
      </p:sp>
      <p:pic>
        <p:nvPicPr>
          <p:cNvPr id="3074" name="Picture 2" descr="\\10.0.0.71\для обмена\ГОППЕ\род собр СОГЛАСИЕ\IMG_79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068660" cy="2301495"/>
          </a:xfrm>
          <a:prstGeom prst="rect">
            <a:avLst/>
          </a:prstGeom>
          <a:noFill/>
        </p:spPr>
      </p:pic>
      <p:pic>
        <p:nvPicPr>
          <p:cNvPr id="3075" name="Picture 3" descr="\\10.0.0.71\для обмена\ГОППЕ\род собр СОГЛАСИЕ\IMG_79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14752"/>
            <a:ext cx="3071834" cy="2303876"/>
          </a:xfrm>
          <a:prstGeom prst="rect">
            <a:avLst/>
          </a:prstGeom>
          <a:noFill/>
        </p:spPr>
      </p:pic>
      <p:pic>
        <p:nvPicPr>
          <p:cNvPr id="3076" name="Picture 4" descr="\\10.0.0.71\для обмена\КОРОБЕЙНИКОВА\ДЛЯ ПРЕМИИ\2018 год февраль\Кружок Иванова  февраль\IMG_20180109_161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85793"/>
            <a:ext cx="3071834" cy="2303875"/>
          </a:xfrm>
          <a:prstGeom prst="rect">
            <a:avLst/>
          </a:prstGeom>
          <a:noFill/>
        </p:spPr>
      </p:pic>
      <p:pic>
        <p:nvPicPr>
          <p:cNvPr id="10" name="Picture 2" descr="C:\Users\user\Desktop\Педагог психолог Мелкозерова ОГ\Методическая копилка\Мастер класс с кинетическим песком\фото\IMG_1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357562"/>
            <a:ext cx="3071834" cy="2303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Высшей   формой   коллективной   методической  работы всегда был и остаётся педагогический совет. В течение учебного года    было проведено   4 заседания    педагогического совета,  что  соответствовало  годовому  плану  работы.</a:t>
            </a:r>
          </a:p>
          <a:p>
            <a:endParaRPr lang="ru-RU" sz="2000" dirty="0"/>
          </a:p>
        </p:txBody>
      </p:sp>
      <p:pic>
        <p:nvPicPr>
          <p:cNvPr id="4" name="Picture 2" descr="C:\Users\user\Pictures\2016-2017\ЭВАКУАЦИЯ 09.09.2016\IMG_2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60" y="1643050"/>
            <a:ext cx="6429375" cy="4822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357166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Семинар-практикум: «Педагогическая поддержка инициативности ребёнка в развитии речи»</a:t>
            </a:r>
          </a:p>
        </p:txBody>
      </p:sp>
      <p:pic>
        <p:nvPicPr>
          <p:cNvPr id="4098" name="Picture 2" descr="C:\Users\user\Documents\1 моя метод работа\ВОСПИТАТЕЛЬ ГОДА 2018\Воспитатель года Консевич ЕВ\P_20180126_1037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106517" cy="4625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user\Desktop\логопеда суббота\14.01\IMG_34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00438"/>
            <a:ext cx="3562347" cy="2671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user\Desktop\большая перемена 2017\фото форум5 дс 19\IMG_4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857232"/>
            <a:ext cx="3157531" cy="2368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и распространение передового педагогического опыта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0034" y="1214422"/>
            <a:ext cx="2900354" cy="608003"/>
          </a:xfrm>
        </p:spPr>
        <p:txBody>
          <a:bodyPr/>
          <a:lstStyle/>
          <a:p>
            <a:r>
              <a:rPr lang="ru-RU" dirty="0" smtClean="0"/>
              <a:t>Малышкина А.Н.</a:t>
            </a:r>
            <a:endParaRPr lang="ru-RU" dirty="0"/>
          </a:p>
        </p:txBody>
      </p:sp>
      <p:pic>
        <p:nvPicPr>
          <p:cNvPr id="5122" name="Picture 2" descr="C:\Users\user\Desktop\садик 19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928802"/>
            <a:ext cx="6572296" cy="4640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Методическая копилка педагогов, обобщающих ППО по теме «Педагогические технологии»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Гаврилова В.А.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Клюка Н.А.</a:t>
            </a:r>
            <a:endParaRPr lang="ru-RU" dirty="0"/>
          </a:p>
        </p:txBody>
      </p:sp>
      <p:pic>
        <p:nvPicPr>
          <p:cNvPr id="1026" name="Picture 2" descr="C:\Users\user\Desktop\ДЕТСКИЙ САД 19 ПЛАКАТ 1,2Х0,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4040188" cy="2690765"/>
          </a:xfrm>
          <a:prstGeom prst="rect">
            <a:avLst/>
          </a:prstGeom>
          <a:noFill/>
        </p:spPr>
      </p:pic>
      <p:pic>
        <p:nvPicPr>
          <p:cNvPr id="4" name="Picture 2" descr="C:\Users\user\Desktop\19 ДЕТ САД ЭКОЛОГ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7562"/>
            <a:ext cx="4041775" cy="2694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Городская спартакиада дошкольников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928670"/>
            <a:ext cx="4040188" cy="639762"/>
          </a:xfrm>
        </p:spPr>
        <p:txBody>
          <a:bodyPr/>
          <a:lstStyle/>
          <a:p>
            <a:r>
              <a:rPr lang="ru-RU" dirty="0" smtClean="0"/>
              <a:t>Бег на 300 метров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2214554"/>
            <a:ext cx="4041775" cy="639762"/>
          </a:xfrm>
        </p:spPr>
        <p:txBody>
          <a:bodyPr/>
          <a:lstStyle/>
          <a:p>
            <a:r>
              <a:rPr lang="ru-RU" dirty="0" smtClean="0"/>
              <a:t>Легкоатлетический кросс</a:t>
            </a:r>
            <a:endParaRPr lang="ru-RU" dirty="0"/>
          </a:p>
        </p:txBody>
      </p:sp>
      <p:pic>
        <p:nvPicPr>
          <p:cNvPr id="16386" name="Picture 2" descr="C:\Users\user\Pictures\2017-2018\спартакиада\3.10 бег\DSC077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3325808" cy="2209983"/>
          </a:xfrm>
          <a:prstGeom prst="rect">
            <a:avLst/>
          </a:prstGeom>
          <a:noFill/>
        </p:spPr>
      </p:pic>
      <p:pic>
        <p:nvPicPr>
          <p:cNvPr id="16387" name="Picture 3" descr="C:\Users\user\Pictures\2017-2018\спартакиада\зр поздравлялка\IMG_17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86058"/>
            <a:ext cx="4041775" cy="3031331"/>
          </a:xfrm>
          <a:prstGeom prst="rect">
            <a:avLst/>
          </a:prstGeom>
          <a:noFill/>
        </p:spPr>
      </p:pic>
      <p:pic>
        <p:nvPicPr>
          <p:cNvPr id="9" name="Picture 2" descr="C:\Users\user\Pictures\2017-2018\спартакиада\шашки\IMG_2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3611560" cy="2708670"/>
          </a:xfrm>
          <a:prstGeom prst="rect">
            <a:avLst/>
          </a:prstGeom>
          <a:noFill/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4000496" y="5572140"/>
            <a:ext cx="404177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Турнир по шашкам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3" descr="C:\Users\user\Pictures\2017-2018\спартакиада\IMG_16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786058"/>
            <a:ext cx="2476517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«Культурные практики в </a:t>
            </a:r>
            <a:r>
              <a:rPr lang="ru-RU" dirty="0" err="1" smtClean="0"/>
              <a:t>био-лаборатории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29190" y="285728"/>
            <a:ext cx="4041775" cy="6397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Семинар-практикум</a:t>
            </a:r>
          </a:p>
          <a:p>
            <a:r>
              <a:rPr lang="ru-RU" dirty="0" smtClean="0"/>
              <a:t> «Педагогическая поддержка инициативности ребёнка в познавательной деятельности» </a:t>
            </a:r>
          </a:p>
          <a:p>
            <a:endParaRPr lang="ru-RU" dirty="0"/>
          </a:p>
        </p:txBody>
      </p:sp>
      <p:pic>
        <p:nvPicPr>
          <p:cNvPr id="6146" name="Picture 2" descr="C:\Users\user\Pictures\2017-2018\группы\светлячок\открытое октябрь\IMG_17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2754334" cy="2065751"/>
          </a:xfrm>
          <a:prstGeom prst="rect">
            <a:avLst/>
          </a:prstGeom>
          <a:noFill/>
        </p:spPr>
      </p:pic>
      <p:pic>
        <p:nvPicPr>
          <p:cNvPr id="6147" name="Picture 3" descr="C:\Users\user\Pictures\2017-2018\группы\светлячок\открытое октябрь\IMG_17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09" y="3500438"/>
            <a:ext cx="2952771" cy="2214578"/>
          </a:xfrm>
          <a:prstGeom prst="rect">
            <a:avLst/>
          </a:prstGeom>
          <a:noFill/>
        </p:spPr>
      </p:pic>
      <p:pic>
        <p:nvPicPr>
          <p:cNvPr id="6148" name="Picture 4" descr="C:\Users\user\Pictures\2017-2018\группы\светлячок\SAM_63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786058"/>
            <a:ext cx="3178959" cy="2119306"/>
          </a:xfrm>
          <a:prstGeom prst="rect">
            <a:avLst/>
          </a:prstGeom>
          <a:noFill/>
        </p:spPr>
      </p:pic>
      <p:pic>
        <p:nvPicPr>
          <p:cNvPr id="6149" name="Picture 5" descr="C:\Users\user\Pictures\2017-2018\ипи в 30 ке\IMG_1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500570"/>
            <a:ext cx="2857488" cy="2143116"/>
          </a:xfrm>
          <a:prstGeom prst="rect">
            <a:avLst/>
          </a:prstGeom>
          <a:noFill/>
        </p:spPr>
      </p:pic>
      <p:pic>
        <p:nvPicPr>
          <p:cNvPr id="14" name="Picture 2" descr="C:\Users\user\Pictures\2017-2018\IMG_26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785794"/>
            <a:ext cx="2897180" cy="2172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Методический день</a:t>
            </a:r>
            <a:br>
              <a:rPr lang="ru-RU" sz="2200" dirty="0" smtClean="0"/>
            </a:br>
            <a:r>
              <a:rPr lang="ru-RU" sz="2200" b="1" dirty="0" err="1" smtClean="0"/>
              <a:t>Здоровьесберегающие</a:t>
            </a:r>
            <a:r>
              <a:rPr lang="ru-RU" sz="2200" b="1" dirty="0" smtClean="0"/>
              <a:t> технологии в ДОУ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9" name="Picture 2" descr="C:\Users\user\Pictures\Архив\фотоотчёт по здоровьесбережению\Новая папка\IMG_8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2855422" cy="2144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C:\Users\user\Pictures\Архив\фотоотчёт по здоровьесбережению\P10409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143116"/>
            <a:ext cx="2410691" cy="32128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3" descr="C:\Users\user\Pictures\Архив\фотоотчёт по здоровьесбережению\P1040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571876"/>
            <a:ext cx="3000396" cy="2250297"/>
          </a:xfrm>
          <a:prstGeom prst="rect">
            <a:avLst/>
          </a:prstGeom>
          <a:noFill/>
        </p:spPr>
      </p:pic>
      <p:pic>
        <p:nvPicPr>
          <p:cNvPr id="12" name="Picture 2" descr="C:\Users\user\Pictures\Архив\фотоотчёт по здоровьесбережению\P1040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142984"/>
            <a:ext cx="2905113" cy="2178835"/>
          </a:xfrm>
          <a:prstGeom prst="rect">
            <a:avLst/>
          </a:prstGeom>
          <a:noFill/>
        </p:spPr>
      </p:pic>
      <p:pic>
        <p:nvPicPr>
          <p:cNvPr id="13" name="Picture 3" descr="G:\DCIM\102PHOTO\DSC077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876"/>
            <a:ext cx="2783384" cy="2191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Ноябрь 2017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>
            <a:normAutofit fontScale="77500" lnSpcReduction="20000"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Декада  математики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142984"/>
            <a:ext cx="4041775" cy="1031891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Открытые просмотры «Физкультурное занятие»</a:t>
            </a:r>
          </a:p>
          <a:p>
            <a:endParaRPr lang="ru-RU" dirty="0"/>
          </a:p>
        </p:txBody>
      </p:sp>
      <p:pic>
        <p:nvPicPr>
          <p:cNvPr id="8" name="Picture 3" descr="\\10.0.0.71\для обмена\КОРОБЕЙНИКОВА\Тематические недели\математика\Пчелки отчет\IMG_1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2822171" cy="2119745"/>
          </a:xfrm>
          <a:prstGeom prst="rect">
            <a:avLst/>
          </a:prstGeom>
          <a:noFill/>
        </p:spPr>
      </p:pic>
      <p:pic>
        <p:nvPicPr>
          <p:cNvPr id="9" name="Picture 4" descr="\\10.0.0.71\для обмена\КОРОБЕЙНИКОВА\Тематические недели\математика\отчет математика Землянички\SDC109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14488"/>
            <a:ext cx="2542269" cy="1906702"/>
          </a:xfrm>
          <a:prstGeom prst="rect">
            <a:avLst/>
          </a:prstGeom>
          <a:noFill/>
        </p:spPr>
      </p:pic>
      <p:pic>
        <p:nvPicPr>
          <p:cNvPr id="10" name="Picture 2" descr="C:\Users\user\Pictures\2017-2018\группы\ромашка\физо открывтое\IMG_17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785926"/>
            <a:ext cx="2410615" cy="1807961"/>
          </a:xfrm>
          <a:prstGeom prst="rect">
            <a:avLst/>
          </a:prstGeom>
          <a:noFill/>
        </p:spPr>
      </p:pic>
      <p:pic>
        <p:nvPicPr>
          <p:cNvPr id="11" name="Picture 3" descr="C:\Users\user\Pictures\2017-2018\группы\ромашка\физо открывтое\IMG_17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143248"/>
            <a:ext cx="2614602" cy="1960951"/>
          </a:xfrm>
          <a:prstGeom prst="rect">
            <a:avLst/>
          </a:prstGeom>
          <a:noFill/>
        </p:spPr>
      </p:pic>
      <p:pic>
        <p:nvPicPr>
          <p:cNvPr id="12" name="Picture 4" descr="C:\Users\user\Pictures\2017-2018\группы\ромашка\физо открывтое\IMG_1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857760"/>
            <a:ext cx="2214578" cy="1660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on-dlya-prezentacii-vesna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7638"/>
            <a:ext cx="9525000" cy="71532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Структурно-функциональная модель методической службы ДОУ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mini_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214554"/>
            <a:ext cx="2717852" cy="22677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250030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ПОРТФОЛИО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328612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КУРСОВАЯ ПЕРЕПОДГОТОВКА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СЕМИНАРЫ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143380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МЕЖВЕДОМСТВЕННОЕ ВЗАИМОДЕЙСТВИЕ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492919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ИННОВАЦИОННАЯ ПЛОЩАДКА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00430" y="571501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САМООБРАЗОВАНИЕ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86512" y="571501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ГАЗЕТА ДОУ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492919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ОБОБЩЕНИЕ И РАСПРОСТРАНЕНИЕ ППО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86512" y="4071942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МЕТОДИЧЕСКИЙ КАБИНЕТ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86512" y="3214686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ПЕДАГОГИЧЕСКИЕ СОВЕТЫ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15074" y="1571612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ДНИ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578645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АТТЕСТАЦИЯ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1643050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ТВОРЧЕСКИЕ ГРУППЫ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2428868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ГМО, ДМО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28992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86512" y="785794"/>
            <a:ext cx="2643206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МЕТОДИЧЕСКИЕ КОНСУЛЬТАЦИИ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rot="16200000" flipH="1">
            <a:off x="3036083" y="1393017"/>
            <a:ext cx="1285884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3750463" y="1821645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V="1">
            <a:off x="5357818" y="4214818"/>
            <a:ext cx="928694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V="1">
            <a:off x="4928396" y="4429926"/>
            <a:ext cx="1500992" cy="12136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0800000">
            <a:off x="5500694" y="4000504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9" idx="1"/>
          </p:cNvCxnSpPr>
          <p:nvPr/>
        </p:nvCxnSpPr>
        <p:spPr>
          <a:xfrm rot="10800000">
            <a:off x="5572132" y="3500439"/>
            <a:ext cx="714380" cy="357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 flipV="1">
            <a:off x="5500694" y="2714620"/>
            <a:ext cx="785818" cy="357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 flipV="1">
            <a:off x="5429256" y="2000240"/>
            <a:ext cx="785818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5000628" y="1428736"/>
            <a:ext cx="1143008" cy="1071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143240" y="3929066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3143240" y="3500438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071802" y="2643182"/>
            <a:ext cx="857256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3071802" y="2071678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3143240" y="4214818"/>
            <a:ext cx="1000132" cy="9286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5400000" flipH="1" flipV="1">
            <a:off x="3143240" y="4357694"/>
            <a:ext cx="1428760" cy="1428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15" idx="0"/>
          </p:cNvCxnSpPr>
          <p:nvPr/>
        </p:nvCxnSpPr>
        <p:spPr>
          <a:xfrm rot="5400000" flipH="1" flipV="1">
            <a:off x="4125512" y="4982777"/>
            <a:ext cx="1428760" cy="357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Педагогический совет «Организация работы по охране и укреплению здоровья воспитанников»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Из опыта работы с детской стоматологией А.Н.Малышкиной</a:t>
            </a:r>
            <a:endParaRPr lang="ru-RU" dirty="0"/>
          </a:p>
        </p:txBody>
      </p:sp>
      <p:pic>
        <p:nvPicPr>
          <p:cNvPr id="7" name="Picture 4" descr="D:\мамина\отчёты\DSC04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14554"/>
            <a:ext cx="3690851" cy="2768138"/>
          </a:xfrm>
          <a:prstGeom prst="rect">
            <a:avLst/>
          </a:prstGeom>
          <a:noFill/>
        </p:spPr>
      </p:pic>
      <p:pic>
        <p:nvPicPr>
          <p:cNvPr id="8" name="Picture 1" descr="D:\мамина\отчёты\СТОМАТОЛОГИЯ май\SAM_48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428868"/>
            <a:ext cx="3462427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Семинар-практикум «Педагогическая поддержка инициативности ребёнка на физкультурных занятиях»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 descr="C:\Users\user\Pictures\Архив\DSC05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611560" cy="2708670"/>
          </a:xfrm>
          <a:prstGeom prst="rect">
            <a:avLst/>
          </a:prstGeom>
          <a:noFill/>
        </p:spPr>
      </p:pic>
      <p:pic>
        <p:nvPicPr>
          <p:cNvPr id="9219" name="Picture 3" descr="C:\Users\user\Pictures\Архив\IMG_13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214554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Городской конкурс «Робототехника»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142984"/>
            <a:ext cx="4040188" cy="639762"/>
          </a:xfrm>
        </p:spPr>
        <p:txBody>
          <a:bodyPr/>
          <a:lstStyle/>
          <a:p>
            <a:r>
              <a:rPr lang="ru-RU" dirty="0" smtClean="0"/>
              <a:t>Наши победители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071546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Опыт представлен на семинаре</a:t>
            </a:r>
            <a:endParaRPr lang="ru-RU" dirty="0"/>
          </a:p>
        </p:txBody>
      </p:sp>
      <p:pic>
        <p:nvPicPr>
          <p:cNvPr id="14338" name="Picture 2" descr="C:\Users\user\Pictures\2017-2018\роботы конкурс\IMG_19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643314"/>
            <a:ext cx="4040188" cy="3030141"/>
          </a:xfrm>
          <a:prstGeom prst="rect">
            <a:avLst/>
          </a:prstGeom>
          <a:noFill/>
        </p:spPr>
      </p:pic>
      <p:pic>
        <p:nvPicPr>
          <p:cNvPr id="14339" name="Picture 3" descr="C:\Users\user\Pictures\2017-2018\роботы конкурс\p10151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500174"/>
            <a:ext cx="2786084" cy="2089562"/>
          </a:xfrm>
          <a:prstGeom prst="rect">
            <a:avLst/>
          </a:prstGeom>
          <a:noFill/>
        </p:spPr>
      </p:pic>
      <p:pic>
        <p:nvPicPr>
          <p:cNvPr id="10" name="Picture 2" descr="C:\Users\user\Pictures\2017-2018\роботы конкурс\Гномики Артём Казински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857364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Декабрь 2017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/>
          <a:lstStyle/>
          <a:p>
            <a:r>
              <a:rPr lang="ru-RU" dirty="0" smtClean="0"/>
              <a:t>Декада литературы и театра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Открытые просмотры «Новогодние утренники»</a:t>
            </a:r>
            <a:endParaRPr lang="ru-RU" dirty="0"/>
          </a:p>
        </p:txBody>
      </p:sp>
      <p:pic>
        <p:nvPicPr>
          <p:cNvPr id="7" name="Picture 2" descr="\\10.0.0.71\для обмена\КОРОБЕЙНИКОВА\Тематические недели\литература\воробушки неделя театра\DSCN19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2992228" cy="2244171"/>
          </a:xfrm>
          <a:prstGeom prst="rect">
            <a:avLst/>
          </a:prstGeom>
          <a:noFill/>
        </p:spPr>
      </p:pic>
      <p:pic>
        <p:nvPicPr>
          <p:cNvPr id="8" name="Picture 2" descr="\\10.0.0.71\для обмена\КОРОБЕЙНИКОВА\Тематические недели\литература\неделя театра колокольчики\IMG_20170315_1602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429132"/>
            <a:ext cx="2970897" cy="2228173"/>
          </a:xfrm>
          <a:prstGeom prst="rect">
            <a:avLst/>
          </a:prstGeom>
          <a:noFill/>
        </p:spPr>
      </p:pic>
      <p:pic>
        <p:nvPicPr>
          <p:cNvPr id="10242" name="Picture 2" descr="C:\Users\user\Desktop\aa68630d74e0d5b24597467545d7aff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500306"/>
            <a:ext cx="3095643" cy="3095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85728"/>
            <a:ext cx="4040188" cy="6397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Семинар с элементами деловой игры на тему  «Массаж </a:t>
            </a:r>
            <a:r>
              <a:rPr lang="ru-RU" dirty="0" err="1" smtClean="0"/>
              <a:t>Су-Джок</a:t>
            </a:r>
            <a:r>
              <a:rPr lang="ru-RU" dirty="0" smtClean="0"/>
              <a:t> с детьми дошкольного возраста»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Консультация«Обучение детей старшего дошкольного возраста планированию и организации деятельности»</a:t>
            </a:r>
          </a:p>
          <a:p>
            <a:endParaRPr lang="ru-RU" dirty="0"/>
          </a:p>
        </p:txBody>
      </p:sp>
      <p:pic>
        <p:nvPicPr>
          <p:cNvPr id="11266" name="Picture 2" descr="\\10.0.0.71\для обмена\КОРОБЕЙНИКОВА\ДЛЯ ПРЕМИИ\Архив\2017\2 февраль 2017\Технология Останина С.А. февраль\DSCN1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2801929" cy="2101447"/>
          </a:xfrm>
          <a:prstGeom prst="rect">
            <a:avLst/>
          </a:prstGeom>
          <a:noFill/>
        </p:spPr>
      </p:pic>
      <p:pic>
        <p:nvPicPr>
          <p:cNvPr id="11267" name="Picture 3" descr="\\10.0.0.71\для обмена\КОРОБЕЙНИКОВА\ДЛЯ ПРЕМИИ\Архив\2017\2 февраль 2017\Технология Останина С.А. февраль\DSCN16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429000"/>
            <a:ext cx="2827329" cy="2120497"/>
          </a:xfrm>
          <a:prstGeom prst="rect">
            <a:avLst/>
          </a:prstGeom>
          <a:noFill/>
        </p:spPr>
      </p:pic>
      <p:pic>
        <p:nvPicPr>
          <p:cNvPr id="9" name="Picture 2" descr="C:\Users\user\Desktop\Воспитатель 2017\грсб\DSC0261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2643182"/>
            <a:ext cx="4191029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Каникулы в ДОУ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Pictures\2017-2018\КАНИКУЛЫ ЗИМА\3 января\IMG_20180103_103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2420927" cy="1815695"/>
          </a:xfrm>
          <a:prstGeom prst="rect">
            <a:avLst/>
          </a:prstGeom>
          <a:noFill/>
        </p:spPr>
      </p:pic>
      <p:pic>
        <p:nvPicPr>
          <p:cNvPr id="12291" name="Picture 3" descr="C:\Users\user\Pictures\2017-2018\КАНИКУЛЫ ЗИМА\Гномики Новый год 2018\DSCN775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256"/>
            <a:ext cx="2476518" cy="1857388"/>
          </a:xfrm>
          <a:prstGeom prst="rect">
            <a:avLst/>
          </a:prstGeom>
          <a:noFill/>
        </p:spPr>
      </p:pic>
      <p:pic>
        <p:nvPicPr>
          <p:cNvPr id="12292" name="Picture 4" descr="C:\Users\user\Pictures\2017-2018\КАНИКУЛЫ ЗИМА\лыжики\P1000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142984"/>
            <a:ext cx="2187563" cy="2187563"/>
          </a:xfrm>
          <a:prstGeom prst="rect">
            <a:avLst/>
          </a:prstGeom>
          <a:noFill/>
        </p:spPr>
      </p:pic>
      <p:pic>
        <p:nvPicPr>
          <p:cNvPr id="11" name="Picture 2" descr="C:\Users\user\Pictures\2017-2018\КАНИКУЛЫ ЗИМА\на сайт В гостях у снеговика\IMG_4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3116"/>
            <a:ext cx="2476485" cy="1857364"/>
          </a:xfrm>
          <a:prstGeom prst="rect">
            <a:avLst/>
          </a:prstGeom>
          <a:noFill/>
        </p:spPr>
      </p:pic>
      <p:pic>
        <p:nvPicPr>
          <p:cNvPr id="13" name="Picture 3" descr="C:\Users\user\Pictures\2017-2018\КАНИКУЛЫ ЗИМА\Новая папка\IMG_21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571876"/>
            <a:ext cx="2887662" cy="2165746"/>
          </a:xfrm>
          <a:prstGeom prst="rect">
            <a:avLst/>
          </a:prstGeom>
          <a:noFill/>
        </p:spPr>
      </p:pic>
      <p:pic>
        <p:nvPicPr>
          <p:cNvPr id="14" name="Picture 4" descr="C:\Users\user\Pictures\2017-2018\КАНИКУЛЫ ЗИМА\Новая папка (2)\IMG_22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1142984"/>
            <a:ext cx="2897180" cy="2172885"/>
          </a:xfrm>
          <a:prstGeom prst="rect">
            <a:avLst/>
          </a:prstGeom>
          <a:noFill/>
        </p:spPr>
      </p:pic>
      <p:pic>
        <p:nvPicPr>
          <p:cNvPr id="15" name="Picture 5" descr="C:\Users\user\Pictures\2017-2018\КАНИКУЛЫ ЗИМА\сказка Морозко\P10601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3571876"/>
            <a:ext cx="2897180" cy="2172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Национальная премия «Экологический Оскар»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Г.Москва</a:t>
            </a:r>
            <a:endParaRPr lang="ru-RU" dirty="0"/>
          </a:p>
        </p:txBody>
      </p:sp>
      <p:pic>
        <p:nvPicPr>
          <p:cNvPr id="18434" name="Picture 2" descr="C:\Users\user\Pictures\2017-2018\Зеленая Россия\IMG_2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8435" name="Picture 3" descr="C:\Users\user\Pictures\2017-2018\Зеленая Россия\IMG_20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Январь 2018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071546"/>
            <a:ext cx="4040188" cy="639762"/>
          </a:xfrm>
        </p:spPr>
        <p:txBody>
          <a:bodyPr/>
          <a:lstStyle/>
          <a:p>
            <a:r>
              <a:rPr lang="ru-RU" dirty="0" smtClean="0"/>
              <a:t>Декада шахмат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041775" cy="81757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Смотр –конкурс  на лучший зимний участок на тему «Сказка на участке»</a:t>
            </a:r>
          </a:p>
          <a:p>
            <a:endParaRPr lang="ru-RU" dirty="0"/>
          </a:p>
        </p:txBody>
      </p:sp>
      <p:pic>
        <p:nvPicPr>
          <p:cNvPr id="13318" name="Picture 6" descr="\\10.0.0.71\для обмена\ГОППЕ\Фото шахматы\IMG_20170218_1041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43050"/>
            <a:ext cx="2857520" cy="4762533"/>
          </a:xfrm>
          <a:prstGeom prst="rect">
            <a:avLst/>
          </a:prstGeom>
          <a:noFill/>
        </p:spPr>
      </p:pic>
      <p:pic>
        <p:nvPicPr>
          <p:cNvPr id="1026" name="Picture 2" descr="C:\Users\user\Pictures\2018-2019\зима участки\20181212_1319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Работа консультативно-методического пункта Семинар с элементами игры на тему «Ум на кончиках пальцев: развитие мелкой моторики» (для родителей младших дошкольников)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482" name="Picture 2" descr="C:\Users\user\Desktop\imag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4163" y="1600200"/>
            <a:ext cx="683567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Городская ярмарка талантов</a:t>
            </a:r>
            <a:endParaRPr lang="ru-RU" dirty="0"/>
          </a:p>
        </p:txBody>
      </p:sp>
      <p:pic>
        <p:nvPicPr>
          <p:cNvPr id="19458" name="Picture 2" descr="C:\Users\user\Pictures\2017-2018\ярмарка таланта\IMG_2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9459" name="Picture 3" descr="C:\Users\user\Pictures\2017-2018\ярмарка таланта\IMG_23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5715016"/>
            <a:ext cx="392909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Эльзенбах</a:t>
            </a:r>
            <a:r>
              <a:rPr lang="ru-RU" dirty="0" smtClean="0"/>
              <a:t> Ксюша, победитель городского конкурса «</a:t>
            </a:r>
            <a:r>
              <a:rPr lang="ru-RU" dirty="0" err="1" smtClean="0"/>
              <a:t>Ишимские</a:t>
            </a:r>
            <a:r>
              <a:rPr lang="ru-RU" dirty="0" smtClean="0"/>
              <a:t> имена»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71435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Целевыми установками образовательной политики государства на современном этапе стало осуществление комплекса мероприятий, направленных на повышение качества образовательной услуги, рост профессиональной компетентности педагога – как основного ресурса развития системы образования. Эффективное решение этих задач возможно только в учреждении, готовом работать в инновационном режиме, конкурентоспособном на рынке образовательных услуг города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Monotype Corsiva" pitchFamily="66" charset="0"/>
                <a:cs typeface="Arial" pitchFamily="34" charset="0"/>
              </a:rPr>
              <a:t>ПЕДАГОГ ГОДА </a:t>
            </a:r>
            <a:r>
              <a:rPr lang="ru-RU" sz="4000" b="1" i="1" dirty="0" smtClean="0">
                <a:latin typeface="Monotype Corsiva" pitchFamily="66" charset="0"/>
                <a:cs typeface="Arial" pitchFamily="34" charset="0"/>
              </a:rPr>
              <a:t>– 2018</a:t>
            </a:r>
            <a:br>
              <a:rPr lang="ru-RU" sz="4000" b="1" i="1" dirty="0" smtClean="0">
                <a:latin typeface="Monotype Corsiva" pitchFamily="66" charset="0"/>
                <a:cs typeface="Arial" pitchFamily="34" charset="0"/>
              </a:rPr>
            </a:br>
            <a:r>
              <a:rPr lang="ru-RU" sz="4000" b="1" i="1" dirty="0" smtClean="0">
                <a:latin typeface="Monotype Corsiva" pitchFamily="66" charset="0"/>
                <a:cs typeface="Arial" pitchFamily="34" charset="0"/>
              </a:rPr>
              <a:t>(февраль 2018)</a:t>
            </a:r>
            <a:endParaRPr lang="ru-RU" sz="4000" b="1" i="1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C:\Users\user\Desktop\pelikan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72396" y="0"/>
            <a:ext cx="1457030" cy="1109261"/>
          </a:xfrm>
          <a:prstGeom prst="rect">
            <a:avLst/>
          </a:prstGeom>
          <a:noFill/>
        </p:spPr>
      </p:pic>
      <p:pic>
        <p:nvPicPr>
          <p:cNvPr id="8" name="Picture 2" descr="C:\Users\user\Desktop\1 день\IMG_2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428736"/>
            <a:ext cx="6034617" cy="45259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282" y="1428736"/>
            <a:ext cx="27860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Номинация </a:t>
            </a:r>
          </a:p>
          <a:p>
            <a:pPr algn="ctr"/>
            <a:r>
              <a:rPr lang="ru-RU" b="1" dirty="0" smtClean="0"/>
              <a:t>«Воспитатель года»</a:t>
            </a:r>
          </a:p>
          <a:p>
            <a:pPr algn="ctr"/>
            <a:r>
              <a:rPr lang="ru-RU" dirty="0" smtClean="0"/>
              <a:t>Клюка Наталья Анатольевна,</a:t>
            </a:r>
          </a:p>
          <a:p>
            <a:pPr algn="ctr"/>
            <a:r>
              <a:rPr lang="ru-RU" dirty="0" smtClean="0"/>
              <a:t>Гаврилова Вера Александровна,</a:t>
            </a:r>
          </a:p>
          <a:p>
            <a:pPr algn="ctr"/>
            <a:r>
              <a:rPr lang="ru-RU" dirty="0" err="1" smtClean="0"/>
              <a:t>Консевич</a:t>
            </a:r>
            <a:r>
              <a:rPr lang="ru-RU" dirty="0" smtClean="0"/>
              <a:t> Екатерина Викторовна, Кузнецова Татьяна Владимировна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Номинация </a:t>
            </a:r>
          </a:p>
          <a:p>
            <a:pPr algn="ctr"/>
            <a:r>
              <a:rPr lang="ru-RU" b="1" dirty="0" smtClean="0"/>
              <a:t>«Педагог-психолог»</a:t>
            </a:r>
          </a:p>
          <a:p>
            <a:pPr algn="ctr"/>
            <a:r>
              <a:rPr lang="ru-RU" dirty="0" err="1" smtClean="0"/>
              <a:t>Мелкозерова</a:t>
            </a:r>
            <a:r>
              <a:rPr lang="ru-RU" dirty="0" smtClean="0"/>
              <a:t> Оксана Георгиевна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28"/>
            <a:ext cx="2471726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1</a:t>
            </a:r>
            <a:endParaRPr lang="ru-RU" dirty="0"/>
          </a:p>
        </p:txBody>
      </p:sp>
      <p:pic>
        <p:nvPicPr>
          <p:cNvPr id="2051" name="Picture 3" descr="C:\Users\user\Desktop\1 день\IMG_24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3181344" cy="2386008"/>
          </a:xfrm>
          <a:prstGeom prst="rect">
            <a:avLst/>
          </a:prstGeom>
          <a:noFill/>
        </p:spPr>
      </p:pic>
      <p:pic>
        <p:nvPicPr>
          <p:cNvPr id="2052" name="Picture 4" descr="C:\Users\user\Desktop\1 день\IMG_24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14290"/>
            <a:ext cx="2757478" cy="2068109"/>
          </a:xfrm>
          <a:prstGeom prst="rect">
            <a:avLst/>
          </a:prstGeom>
          <a:noFill/>
        </p:spPr>
      </p:pic>
      <p:pic>
        <p:nvPicPr>
          <p:cNvPr id="10" name="Picture 2" descr="C:\Users\user\Desktop\1 день\IMG_2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643314"/>
            <a:ext cx="2269324" cy="3025765"/>
          </a:xfrm>
          <a:prstGeom prst="rect">
            <a:avLst/>
          </a:prstGeom>
          <a:noFill/>
        </p:spPr>
      </p:pic>
      <p:pic>
        <p:nvPicPr>
          <p:cNvPr id="11" name="Picture 3" descr="C:\Users\user\Desktop\1 день\IMG_2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285992"/>
            <a:ext cx="2705091" cy="2028818"/>
          </a:xfrm>
          <a:prstGeom prst="rect">
            <a:avLst/>
          </a:prstGeom>
          <a:noFill/>
        </p:spPr>
      </p:pic>
      <p:pic>
        <p:nvPicPr>
          <p:cNvPr id="12" name="Picture 4" descr="C:\Users\user\Desktop\1 день\IMG_24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357562"/>
            <a:ext cx="2990843" cy="224313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8596" y="278605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Конкурсные занятия с детьми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071934" y="450057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Визитная карточка «Я педагог-психолог»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2428868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Защита «Авторская идея моей педагогической практике»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8916" cy="1143000"/>
          </a:xfrm>
        </p:spPr>
        <p:txBody>
          <a:bodyPr/>
          <a:lstStyle/>
          <a:p>
            <a:r>
              <a:rPr lang="ru-RU" dirty="0" smtClean="0"/>
              <a:t>День 2</a:t>
            </a:r>
            <a:endParaRPr lang="ru-RU" dirty="0"/>
          </a:p>
        </p:txBody>
      </p:sp>
      <p:pic>
        <p:nvPicPr>
          <p:cNvPr id="3077" name="Picture 5" descr="C:\Users\user\Desktop\2 день\IMG_24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71876"/>
            <a:ext cx="3919537" cy="2939652"/>
          </a:xfrm>
          <a:prstGeom prst="rect">
            <a:avLst/>
          </a:prstGeom>
          <a:noFill/>
        </p:spPr>
      </p:pic>
      <p:pic>
        <p:nvPicPr>
          <p:cNvPr id="3078" name="Picture 6" descr="C:\Users\user\Desktop\2 день\IMG_2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643050"/>
            <a:ext cx="3000396" cy="4000528"/>
          </a:xfrm>
          <a:prstGeom prst="rect">
            <a:avLst/>
          </a:prstGeom>
          <a:noFill/>
        </p:spPr>
      </p:pic>
      <p:pic>
        <p:nvPicPr>
          <p:cNvPr id="13" name="Picture 2" descr="C:\Users\user\Desktop\2 день\IMG_25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290"/>
            <a:ext cx="4038600" cy="30289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00034" y="5857892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Конкурсные мероприятия с детьми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164307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3</a:t>
            </a:r>
            <a:endParaRPr lang="ru-RU" dirty="0"/>
          </a:p>
        </p:txBody>
      </p:sp>
      <p:pic>
        <p:nvPicPr>
          <p:cNvPr id="4099" name="Picture 3" descr="C:\Users\user\Desktop\день 3\IMG_25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3086093" cy="2314570"/>
          </a:xfrm>
          <a:prstGeom prst="rect">
            <a:avLst/>
          </a:prstGeom>
          <a:noFill/>
        </p:spPr>
      </p:pic>
      <p:pic>
        <p:nvPicPr>
          <p:cNvPr id="4100" name="Picture 4" descr="C:\Users\user\Desktop\день 3\IMG_2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4038600" cy="30289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2428868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Конкурсное мероприятие </a:t>
            </a:r>
          </a:p>
          <a:p>
            <a:r>
              <a:rPr lang="ru-RU" dirty="0" smtClean="0"/>
              <a:t>«КЕЙС для родителей»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14414" y="628652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Выход в финал</a:t>
            </a:r>
            <a:endParaRPr lang="ru-RU" dirty="0"/>
          </a:p>
        </p:txBody>
      </p:sp>
      <p:pic>
        <p:nvPicPr>
          <p:cNvPr id="7" name="Picture 2" descr="C:\Users\user\Pictures\2017-2018\Педагог года 2018\день 3\IMG_2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643314"/>
            <a:ext cx="3109906" cy="2332430"/>
          </a:xfrm>
          <a:prstGeom prst="rect">
            <a:avLst/>
          </a:prstGeom>
          <a:noFill/>
        </p:spPr>
      </p:pic>
      <p:pic>
        <p:nvPicPr>
          <p:cNvPr id="8" name="Picture 3" descr="C:\Users\user\Pictures\2017-2018\Педагог года 2018\день 3\IMG_25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571480"/>
            <a:ext cx="2895592" cy="21716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00694" y="278605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Защита «Авторская идея моей педагогической практике»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победители</a:t>
            </a:r>
            <a:endParaRPr lang="ru-RU" dirty="0"/>
          </a:p>
        </p:txBody>
      </p:sp>
      <p:pic>
        <p:nvPicPr>
          <p:cNvPr id="21506" name="Picture 2" descr="C:\Users\user\Pictures\2017-2018\Педагог года 2018\закрытие\DSC00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643338" cy="2420980"/>
          </a:xfrm>
          <a:prstGeom prst="rect">
            <a:avLst/>
          </a:prstGeom>
          <a:noFill/>
        </p:spPr>
      </p:pic>
      <p:pic>
        <p:nvPicPr>
          <p:cNvPr id="21507" name="Picture 3" descr="C:\Users\user\Pictures\2017-2018\Педагог года 2018\закрытие\DSC00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604"/>
            <a:ext cx="2221662" cy="33433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6314" y="3786190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место в номинации Воспитатель года 2018»</a:t>
            </a:r>
            <a:endParaRPr lang="ru-RU" dirty="0"/>
          </a:p>
        </p:txBody>
      </p:sp>
      <p:pic>
        <p:nvPicPr>
          <p:cNvPr id="21508" name="Picture 4" descr="C:\Users\user\Pictures\2017-2018\Педагог года 2018\закрытие\DSC00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286124"/>
            <a:ext cx="2207115" cy="33214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71802" y="5572140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Лауреат в номинации Педагог-психолог года 2018»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Итоги работы за </a:t>
            </a:r>
            <a:r>
              <a:rPr lang="ru-RU" dirty="0" smtClean="0"/>
              <a:t>2017-2018 </a:t>
            </a:r>
            <a:r>
              <a:rPr lang="ru-RU" dirty="0" smtClean="0"/>
              <a:t>учебный год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Основные задачи </a:t>
            </a:r>
            <a:r>
              <a:rPr lang="ru-RU" sz="2400" i="1" dirty="0" smtClean="0"/>
              <a:t>: 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Создание системы опережающего развития ДОУ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Создание максимально эффективных условий по охране и укреплению здоровья, использование эффективных форм и методов для сохранения и укрепления физического и психического здоровья детей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Развитие активности и инициативности дошкольников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Реализация основных  задач  была  организована через следующие формы методической  работы: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работа педагогов  по  самообразованию;</a:t>
            </a:r>
          </a:p>
          <a:p>
            <a:r>
              <a:rPr lang="ru-RU" dirty="0" smtClean="0"/>
              <a:t> работа по выявлению и обобщению  педагогического опыта;</a:t>
            </a:r>
          </a:p>
          <a:p>
            <a:r>
              <a:rPr lang="ru-RU" dirty="0" smtClean="0"/>
              <a:t> открытая НОД, их анализ и самоанализ;</a:t>
            </a:r>
          </a:p>
          <a:p>
            <a:r>
              <a:rPr lang="ru-RU" dirty="0" smtClean="0"/>
              <a:t> предметные  недели, декады, месячники;</a:t>
            </a:r>
          </a:p>
          <a:p>
            <a:r>
              <a:rPr lang="ru-RU" dirty="0" smtClean="0"/>
              <a:t> информационно-методическая работа;</a:t>
            </a:r>
          </a:p>
          <a:p>
            <a:r>
              <a:rPr lang="ru-RU" dirty="0" smtClean="0"/>
              <a:t>диагностика педагогического профессионализма и качества образования;</a:t>
            </a:r>
          </a:p>
          <a:p>
            <a:r>
              <a:rPr lang="ru-RU" dirty="0" smtClean="0"/>
              <a:t>организация и контроль повышения квалификации педагогов;</a:t>
            </a:r>
          </a:p>
          <a:p>
            <a:r>
              <a:rPr lang="ru-RU" dirty="0" smtClean="0"/>
              <a:t>аттестация педагогических  работников;</a:t>
            </a:r>
          </a:p>
          <a:p>
            <a:r>
              <a:rPr lang="ru-RU" dirty="0" smtClean="0"/>
              <a:t> участие в олимпиадах, конкурсах и конференциях.</a:t>
            </a:r>
          </a:p>
          <a:p>
            <a:r>
              <a:rPr lang="ru-RU" dirty="0" smtClean="0"/>
              <a:t>семинары;</a:t>
            </a:r>
          </a:p>
          <a:p>
            <a:r>
              <a:rPr lang="ru-RU" dirty="0" smtClean="0"/>
              <a:t>научно-практическая конференция;</a:t>
            </a:r>
          </a:p>
          <a:p>
            <a:r>
              <a:rPr lang="ru-RU" dirty="0" smtClean="0"/>
              <a:t>форумы и другие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T45BMEX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На педагогическом совете было принято решение о внедрении педагогических технологий в практику педагогов</a:t>
            </a:r>
            <a:endParaRPr lang="ru-RU" sz="2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071521"/>
          <a:ext cx="8786874" cy="573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090"/>
                <a:gridCol w="3340826"/>
                <a:gridCol w="2928958"/>
              </a:tblGrid>
              <a:tr h="37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Педагоги</a:t>
                      </a:r>
                    </a:p>
                  </a:txBody>
                  <a:tcPr marL="68580" marR="68580" marT="0" marB="0"/>
                </a:tc>
              </a:tr>
              <a:tr h="443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 младшая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леготехнологии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Иванова</a:t>
                      </a:r>
                      <a:r>
                        <a:rPr lang="ru-RU" sz="1400" baseline="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С.Ю., </a:t>
                      </a:r>
                      <a:r>
                        <a:rPr lang="ru-RU" sz="1400" baseline="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Цимбалюк</a:t>
                      </a:r>
                      <a:r>
                        <a:rPr lang="ru-RU" sz="1400" baseline="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Е.А.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Золотухина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Л.С., 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371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2 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младшая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Здоровьесберегающие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технологии: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-массаж </a:t>
                      </a: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Су-джок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- дыхательная гимнастика </a:t>
                      </a: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Стрельниковой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Блоки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Дьенеша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Останина С.А., Трегубова С.В. </a:t>
                      </a: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БырдинаО.П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Севостьянова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А.Н., Мелехова А.НА.,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Ансимова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А.Н.</a:t>
                      </a:r>
                    </a:p>
                  </a:txBody>
                  <a:tcPr marL="68580" marR="68580" marT="0" marB="0"/>
                </a:tc>
              </a:tr>
              <a:tr h="720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Средняя группа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Палочки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Кюизенера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Филонова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Н.В.,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Грекова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Е.А., Пухова О.П., Малышкина А.Н., Ревягина О.А., </a:t>
                      </a: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Еникова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О.Н.</a:t>
                      </a:r>
                    </a:p>
                  </a:txBody>
                  <a:tcPr marL="68580" marR="68580" marT="0" marB="0"/>
                </a:tc>
              </a:tr>
              <a:tr h="37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Робототехника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Горлова Г.А., </a:t>
                      </a: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Сактаганова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Г.С.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Старшая группа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Мультстудия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Гаврилова В.А., </a:t>
                      </a:r>
                    </a:p>
                  </a:txBody>
                  <a:tcPr marL="68580" marR="68580" marT="0" marB="0"/>
                </a:tc>
              </a:tr>
              <a:tr h="473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Подготовительная 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Кубики Зайцева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Ткаченко Е.И., Державина А.Г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.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720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Подготовительная группа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ТРИЗ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Третьякова О.С., Кузнецова Т.В., Шорохова М.В., Афанасьева Е.В.</a:t>
                      </a:r>
                    </a:p>
                  </a:txBody>
                  <a:tcPr marL="68580" marR="68580" marT="0" marB="0"/>
                </a:tc>
              </a:tr>
              <a:tr h="720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Подготовительная группа,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Лего-технологии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Заваруева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Г.А</a:t>
                      </a:r>
                      <a:r>
                        <a:rPr lang="ru-RU" sz="140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.</a:t>
                      </a:r>
                      <a:endParaRPr lang="ru-RU" sz="14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214282" y="500042"/>
            <a:ext cx="8788429" cy="5429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C0504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Миссия ДОУ: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формирование физически и психически здоровой личности ребенка, создание условий для проведения физкультурно-оздоровительной, интеллектуальной и художественно-эстетической работы с детьми.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3643306" y="1785926"/>
            <a:ext cx="4695825" cy="571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Задача: Создание системы опережающего развития ДОУ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5099050" y="2622550"/>
            <a:ext cx="3830668" cy="771525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127000" cmpd="dbl">
            <a:solidFill>
              <a:srgbClr val="9BBB59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Обновление содержания образования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(внедрение в ОП проектов, обновление рабочих программ, обновление КТП)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5072066" y="3643314"/>
            <a:ext cx="3902106" cy="93345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127000" cmpd="dbl">
            <a:solidFill>
              <a:srgbClr val="9BBB59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Внедрение новых педагогических технологий и методик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(совершенствование работы педагогов по самообразованию, работа творческих групп, реализация декадных тем)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5156200" y="4857760"/>
            <a:ext cx="3987800" cy="104775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127000" cmpd="dbl">
            <a:solidFill>
              <a:srgbClr val="9BBB59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Внедрение новых педагогических технологий и методик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(совершенствование работы педагогов по самообразованию, работа творческих групп, реализация декадных тем)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643042" y="1142984"/>
            <a:ext cx="7353300" cy="5429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 взаимодействие ДОУ и семьи для успешного развития и реализации личности ребенка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428596" y="3346450"/>
            <a:ext cx="3279804" cy="15049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C0504D"/>
              </a:gs>
              <a:gs pos="100000">
                <a:srgbClr val="923633"/>
              </a:gs>
            </a:gsLst>
            <a:path path="rect">
              <a:fillToRect l="50000" t="50000" r="50000" b="50000"/>
            </a:path>
          </a:gra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ДОУ-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территория опережающая развития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1142976" y="1000108"/>
            <a:ext cx="485775" cy="561975"/>
          </a:xfrm>
          <a:prstGeom prst="curvedRightArrow">
            <a:avLst>
              <a:gd name="adj1" fmla="val 23137"/>
              <a:gd name="adj2" fmla="val 46275"/>
              <a:gd name="adj3" fmla="val 33333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786050" y="1571612"/>
            <a:ext cx="466725" cy="590550"/>
          </a:xfrm>
          <a:prstGeom prst="curvedRightArrow">
            <a:avLst>
              <a:gd name="adj1" fmla="val 25306"/>
              <a:gd name="adj2" fmla="val 50612"/>
              <a:gd name="adj3" fmla="val 33333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3929058" y="2214554"/>
            <a:ext cx="561975" cy="666750"/>
          </a:xfrm>
          <a:prstGeom prst="curvedRightArrow">
            <a:avLst>
              <a:gd name="adj1" fmla="val 23729"/>
              <a:gd name="adj2" fmla="val 47458"/>
              <a:gd name="adj3" fmla="val 33333"/>
            </a:avLst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/>
          <p:cNvSpPr>
            <a:spLocks/>
          </p:cNvSpPr>
          <p:nvPr/>
        </p:nvSpPr>
        <p:spPr bwMode="auto">
          <a:xfrm>
            <a:off x="0" y="928670"/>
            <a:ext cx="523875" cy="4733925"/>
          </a:xfrm>
          <a:prstGeom prst="leftBrace">
            <a:avLst>
              <a:gd name="adj1" fmla="val 75303"/>
              <a:gd name="adj2" fmla="val 50000"/>
            </a:avLst>
          </a:prstGeom>
          <a:solidFill>
            <a:srgbClr val="FFFFFF"/>
          </a:solidFill>
          <a:ln w="63500">
            <a:solidFill>
              <a:srgbClr val="C0504D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3565525" y="3622675"/>
            <a:ext cx="1466850" cy="1066800"/>
          </a:xfrm>
          <a:prstGeom prst="ellipse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Педагоги и специалисты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AutoShape 9"/>
          <p:cNvSpPr>
            <a:spLocks noChangeShapeType="1"/>
          </p:cNvSpPr>
          <p:nvPr/>
        </p:nvSpPr>
        <p:spPr bwMode="auto">
          <a:xfrm flipV="1">
            <a:off x="4575175" y="3051175"/>
            <a:ext cx="523875" cy="647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/>
          <p:cNvSpPr>
            <a:spLocks noChangeShapeType="1"/>
          </p:cNvSpPr>
          <p:nvPr/>
        </p:nvSpPr>
        <p:spPr bwMode="auto">
          <a:xfrm flipV="1">
            <a:off x="4765675" y="4003675"/>
            <a:ext cx="390525" cy="9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9" name="AutoShape 11"/>
          <p:cNvSpPr>
            <a:spLocks noChangeShapeType="1"/>
          </p:cNvSpPr>
          <p:nvPr/>
        </p:nvSpPr>
        <p:spPr bwMode="auto">
          <a:xfrm>
            <a:off x="4622800" y="4232275"/>
            <a:ext cx="581025" cy="733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27025" y="5441950"/>
            <a:ext cx="2276475" cy="352425"/>
          </a:xfrm>
          <a:prstGeom prst="rect">
            <a:avLst/>
          </a:prstGeom>
          <a:solidFill>
            <a:srgbClr val="4BACC6"/>
          </a:solidFill>
          <a:ln w="127000" cmpd="dbl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Старший воспитатель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2651125" y="5870575"/>
            <a:ext cx="2276475" cy="352425"/>
          </a:xfrm>
          <a:prstGeom prst="rect">
            <a:avLst/>
          </a:prstGeom>
          <a:solidFill>
            <a:srgbClr val="4BACC6"/>
          </a:solidFill>
          <a:ln w="127000" cmpd="dbl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Заместитель директора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5032375" y="6070600"/>
            <a:ext cx="2276475" cy="352425"/>
          </a:xfrm>
          <a:prstGeom prst="rect">
            <a:avLst/>
          </a:prstGeom>
          <a:solidFill>
            <a:srgbClr val="4BACC6"/>
          </a:solidFill>
          <a:ln w="127000" cmpd="dbl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Директор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4" name="AutoShape 16"/>
          <p:cNvSpPr>
            <a:spLocks noChangeShapeType="1"/>
          </p:cNvSpPr>
          <p:nvPr/>
        </p:nvSpPr>
        <p:spPr bwMode="auto">
          <a:xfrm>
            <a:off x="2536825" y="5737225"/>
            <a:ext cx="180975" cy="219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5" name="AutoShape 17"/>
          <p:cNvSpPr>
            <a:spLocks noChangeShapeType="1"/>
          </p:cNvSpPr>
          <p:nvPr/>
        </p:nvSpPr>
        <p:spPr bwMode="auto">
          <a:xfrm>
            <a:off x="4927600" y="6070600"/>
            <a:ext cx="171450" cy="1524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6" name="AutoShape 18"/>
          <p:cNvSpPr>
            <a:spLocks noChangeShapeType="1"/>
          </p:cNvSpPr>
          <p:nvPr/>
        </p:nvSpPr>
        <p:spPr bwMode="auto">
          <a:xfrm flipH="1">
            <a:off x="1660525" y="4432300"/>
            <a:ext cx="2190750" cy="10096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6553200"/>
            <a:ext cx="9001156" cy="3048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127000" cmpd="dbl">
            <a:solidFill>
              <a:srgbClr val="F7964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Всероссийского инновационного проекта   «ДОУ- территория опережающая развития»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2428860" y="0"/>
            <a:ext cx="5857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 работы по реализации проекта опережающего развития ДОУ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38575" algn="l"/>
              </a:tabLst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для Л.А\3449be4a333572e4d2914dcc2fc0162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446209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user\Desktop\eecb90c7c25b5d47aaa41f1cfa34aec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86124"/>
            <a:ext cx="4522532" cy="3197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user\Desktop\633fbd656ee3e3f5b36e51d9a85d6db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092" y="0"/>
            <a:ext cx="4486908" cy="3172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Desktop\ТОР\сш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286124"/>
            <a:ext cx="4429124" cy="313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Natural-Color-Wallpaper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301" name="Picture 5" descr="C:\Users\user\Desktop\окса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786058"/>
            <a:ext cx="5473354" cy="3869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C:\Users\user\Desktop\кат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214290"/>
            <a:ext cx="4951461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873</Words>
  <PresentationFormat>Экран (4:3)</PresentationFormat>
  <Paragraphs>167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Анализ  методической работы за 2017-2018 учебный год  </vt:lpstr>
      <vt:lpstr>Структурно-функциональная модель методической службы ДОУ</vt:lpstr>
      <vt:lpstr>Слайд 3</vt:lpstr>
      <vt:lpstr>Основные задачи : </vt:lpstr>
      <vt:lpstr>Реализация основных  задач  была  организована через следующие формы методической  работы: </vt:lpstr>
      <vt:lpstr>На педагогическом совете было принято решение о внедрении педагогических технологий в практику педагогов</vt:lpstr>
      <vt:lpstr>Слайд 7</vt:lpstr>
      <vt:lpstr>Слайд 8</vt:lpstr>
      <vt:lpstr>Слайд 9</vt:lpstr>
      <vt:lpstr>Сентябрь 2017</vt:lpstr>
      <vt:lpstr>Слайд 11</vt:lpstr>
      <vt:lpstr>Слайд 12</vt:lpstr>
      <vt:lpstr>Слайд 13</vt:lpstr>
      <vt:lpstr>Изучение и распространение передового педагогического опыта </vt:lpstr>
      <vt:lpstr> Методическая копилка педагогов, обобщающих ППО по теме «Педагогические технологии»</vt:lpstr>
      <vt:lpstr>Городская спартакиада дошкольников</vt:lpstr>
      <vt:lpstr>Слайд 17</vt:lpstr>
      <vt:lpstr>Методический день Здоровьесберегающие технологии в ДОУ </vt:lpstr>
      <vt:lpstr>Ноябрь 2017</vt:lpstr>
      <vt:lpstr>Педагогический совет «Организация работы по охране и укреплению здоровья воспитанников» </vt:lpstr>
      <vt:lpstr>Семинар-практикум «Педагогическая поддержка инициативности ребёнка на физкультурных занятиях»  </vt:lpstr>
      <vt:lpstr>Городской конкурс «Робототехника»</vt:lpstr>
      <vt:lpstr>Декабрь 2017</vt:lpstr>
      <vt:lpstr>Слайд 24</vt:lpstr>
      <vt:lpstr>Каникулы в ДОУ</vt:lpstr>
      <vt:lpstr>Национальная премия «Экологический Оскар»</vt:lpstr>
      <vt:lpstr>Январь 2018</vt:lpstr>
      <vt:lpstr>Работа консультативно-методического пункта Семинар с элементами игры на тему «Ум на кончиках пальцев: развитие мелкой моторики» (для родителей младших дошкольников) </vt:lpstr>
      <vt:lpstr>Городская ярмарка талантов</vt:lpstr>
      <vt:lpstr>ПЕДАГОГ ГОДА – 2018 (февраль 2018)</vt:lpstr>
      <vt:lpstr>День 1</vt:lpstr>
      <vt:lpstr>День 2</vt:lpstr>
      <vt:lpstr>День 3</vt:lpstr>
      <vt:lpstr>Наши победители</vt:lpstr>
      <vt:lpstr>Итоги работы за 2017-2018 учебный год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96</cp:revision>
  <dcterms:created xsi:type="dcterms:W3CDTF">2017-02-23T06:29:05Z</dcterms:created>
  <dcterms:modified xsi:type="dcterms:W3CDTF">2019-03-29T03:44:49Z</dcterms:modified>
</cp:coreProperties>
</file>